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sldIdLst>
    <p:sldId id="256" r:id="rId2"/>
    <p:sldId id="257" r:id="rId3"/>
    <p:sldId id="258" r:id="rId4"/>
    <p:sldId id="259" r:id="rId5"/>
    <p:sldId id="260" r:id="rId6"/>
    <p:sldId id="261" r:id="rId7"/>
    <p:sldId id="268" r:id="rId8"/>
    <p:sldId id="262" r:id="rId9"/>
    <p:sldId id="263" r:id="rId10"/>
    <p:sldId id="264" r:id="rId11"/>
    <p:sldId id="265"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varScale="1">
        <p:scale>
          <a:sx n="159" d="100"/>
          <a:sy n="159" d="100"/>
        </p:scale>
        <p:origin x="222"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013AF410-8DAE-4D52-93D2-578AAC98A240}" type="datetimeFigureOut">
              <a:rPr lang="tr-TR" smtClean="0"/>
              <a:t>4.02.2020</a:t>
            </a:fld>
            <a:endParaRPr lang="tr-TR"/>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tr-T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1FF84C3-FAF3-4772-8948-7F29A90AEF7E}" type="slidenum">
              <a:rPr lang="tr-TR" smtClean="0"/>
              <a:t>‹#›</a:t>
            </a:fld>
            <a:endParaRPr lang="tr-TR"/>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3541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13AF410-8DAE-4D52-93D2-578AAC98A240}" type="datetimeFigureOut">
              <a:rPr lang="tr-TR" smtClean="0"/>
              <a:t>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1FF84C3-FAF3-4772-8948-7F29A90AEF7E}" type="slidenum">
              <a:rPr lang="tr-TR" smtClean="0"/>
              <a:t>‹#›</a:t>
            </a:fld>
            <a:endParaRPr lang="tr-TR"/>
          </a:p>
        </p:txBody>
      </p:sp>
    </p:spTree>
    <p:extLst>
      <p:ext uri="{BB962C8B-B14F-4D97-AF65-F5344CB8AC3E}">
        <p14:creationId xmlns:p14="http://schemas.microsoft.com/office/powerpoint/2010/main" val="849510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13AF410-8DAE-4D52-93D2-578AAC98A240}" type="datetimeFigureOut">
              <a:rPr lang="tr-TR" smtClean="0"/>
              <a:t>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1FF84C3-FAF3-4772-8948-7F29A90AEF7E}" type="slidenum">
              <a:rPr lang="tr-TR" smtClean="0"/>
              <a:t>‹#›</a:t>
            </a:fld>
            <a:endParaRPr lang="tr-TR"/>
          </a:p>
        </p:txBody>
      </p:sp>
    </p:spTree>
    <p:extLst>
      <p:ext uri="{BB962C8B-B14F-4D97-AF65-F5344CB8AC3E}">
        <p14:creationId xmlns:p14="http://schemas.microsoft.com/office/powerpoint/2010/main" val="3029150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13AF410-8DAE-4D52-93D2-578AAC98A240}" type="datetimeFigureOut">
              <a:rPr lang="tr-TR" smtClean="0"/>
              <a:t>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1FF84C3-FAF3-4772-8948-7F29A90AEF7E}" type="slidenum">
              <a:rPr lang="tr-TR" smtClean="0"/>
              <a:t>‹#›</a:t>
            </a:fld>
            <a:endParaRPr lang="tr-TR"/>
          </a:p>
        </p:txBody>
      </p:sp>
    </p:spTree>
    <p:extLst>
      <p:ext uri="{BB962C8B-B14F-4D97-AF65-F5344CB8AC3E}">
        <p14:creationId xmlns:p14="http://schemas.microsoft.com/office/powerpoint/2010/main" val="2113934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013AF410-8DAE-4D52-93D2-578AAC98A240}" type="datetimeFigureOut">
              <a:rPr lang="tr-TR" smtClean="0"/>
              <a:t>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1FF84C3-FAF3-4772-8948-7F29A90AEF7E}" type="slidenum">
              <a:rPr lang="tr-TR" smtClean="0"/>
              <a:t>‹#›</a:t>
            </a:fld>
            <a:endParaRPr lang="tr-TR"/>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3288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13AF410-8DAE-4D52-93D2-578AAC98A240}" type="datetimeFigureOut">
              <a:rPr lang="tr-TR" smtClean="0"/>
              <a:t>4.02.2020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1FF84C3-FAF3-4772-8948-7F29A90AEF7E}" type="slidenum">
              <a:rPr lang="tr-TR" smtClean="0"/>
              <a:t>‹#›</a:t>
            </a:fld>
            <a:endParaRPr lang="tr-TR"/>
          </a:p>
        </p:txBody>
      </p:sp>
    </p:spTree>
    <p:extLst>
      <p:ext uri="{BB962C8B-B14F-4D97-AF65-F5344CB8AC3E}">
        <p14:creationId xmlns:p14="http://schemas.microsoft.com/office/powerpoint/2010/main" val="3241923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013AF410-8DAE-4D52-93D2-578AAC98A240}" type="datetimeFigureOut">
              <a:rPr lang="tr-TR" smtClean="0"/>
              <a:t>4.02.2020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1FF84C3-FAF3-4772-8948-7F29A90AEF7E}" type="slidenum">
              <a:rPr lang="tr-TR" smtClean="0"/>
              <a:t>‹#›</a:t>
            </a:fld>
            <a:endParaRPr lang="tr-TR"/>
          </a:p>
        </p:txBody>
      </p:sp>
    </p:spTree>
    <p:extLst>
      <p:ext uri="{BB962C8B-B14F-4D97-AF65-F5344CB8AC3E}">
        <p14:creationId xmlns:p14="http://schemas.microsoft.com/office/powerpoint/2010/main" val="2100183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013AF410-8DAE-4D52-93D2-578AAC98A240}" type="datetimeFigureOut">
              <a:rPr lang="tr-TR" smtClean="0"/>
              <a:t>4.02.2020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1FF84C3-FAF3-4772-8948-7F29A90AEF7E}" type="slidenum">
              <a:rPr lang="tr-TR" smtClean="0"/>
              <a:t>‹#›</a:t>
            </a:fld>
            <a:endParaRPr lang="tr-TR"/>
          </a:p>
        </p:txBody>
      </p:sp>
    </p:spTree>
    <p:extLst>
      <p:ext uri="{BB962C8B-B14F-4D97-AF65-F5344CB8AC3E}">
        <p14:creationId xmlns:p14="http://schemas.microsoft.com/office/powerpoint/2010/main" val="4097515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3AF410-8DAE-4D52-93D2-578AAC98A240}" type="datetimeFigureOut">
              <a:rPr lang="tr-TR" smtClean="0"/>
              <a:t>4.02.2020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1FF84C3-FAF3-4772-8948-7F29A90AEF7E}" type="slidenum">
              <a:rPr lang="tr-TR" smtClean="0"/>
              <a:t>‹#›</a:t>
            </a:fld>
            <a:endParaRPr lang="tr-TR"/>
          </a:p>
        </p:txBody>
      </p:sp>
    </p:spTree>
    <p:extLst>
      <p:ext uri="{BB962C8B-B14F-4D97-AF65-F5344CB8AC3E}">
        <p14:creationId xmlns:p14="http://schemas.microsoft.com/office/powerpoint/2010/main" val="1744060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tr-TR"/>
              <a:t>Asıl başlık stilini düzenlemek için tıklayın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013AF410-8DAE-4D52-93D2-578AAC98A240}" type="datetimeFigureOut">
              <a:rPr lang="tr-TR" smtClean="0"/>
              <a:t>4.02.2020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1FF84C3-FAF3-4772-8948-7F29A90AEF7E}" type="slidenum">
              <a:rPr lang="tr-TR" smtClean="0"/>
              <a:t>‹#›</a:t>
            </a:fld>
            <a:endParaRPr lang="tr-TR"/>
          </a:p>
        </p:txBody>
      </p:sp>
    </p:spTree>
    <p:extLst>
      <p:ext uri="{BB962C8B-B14F-4D97-AF65-F5344CB8AC3E}">
        <p14:creationId xmlns:p14="http://schemas.microsoft.com/office/powerpoint/2010/main" val="1046560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013AF410-8DAE-4D52-93D2-578AAC98A240}" type="datetimeFigureOut">
              <a:rPr lang="tr-TR" smtClean="0"/>
              <a:t>4.02.2020</a:t>
            </a:fld>
            <a:endParaRPr lang="tr-T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FF84C3-FAF3-4772-8948-7F29A90AEF7E}" type="slidenum">
              <a:rPr lang="tr-TR" smtClean="0"/>
              <a:t>‹#›</a:t>
            </a:fld>
            <a:endParaRPr lang="tr-TR"/>
          </a:p>
        </p:txBody>
      </p:sp>
    </p:spTree>
    <p:extLst>
      <p:ext uri="{BB962C8B-B14F-4D97-AF65-F5344CB8AC3E}">
        <p14:creationId xmlns:p14="http://schemas.microsoft.com/office/powerpoint/2010/main" val="3388392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013AF410-8DAE-4D52-93D2-578AAC98A240}" type="datetimeFigureOut">
              <a:rPr lang="tr-TR" smtClean="0"/>
              <a:t>4.02.2020</a:t>
            </a:fld>
            <a:endParaRPr lang="tr-TR"/>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tr-TR"/>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F1FF84C3-FAF3-4772-8948-7F29A90AEF7E}" type="slidenum">
              <a:rPr lang="tr-TR" smtClean="0"/>
              <a:t>‹#›</a:t>
            </a:fld>
            <a:endParaRPr lang="tr-TR"/>
          </a:p>
        </p:txBody>
      </p:sp>
    </p:spTree>
    <p:extLst>
      <p:ext uri="{BB962C8B-B14F-4D97-AF65-F5344CB8AC3E}">
        <p14:creationId xmlns:p14="http://schemas.microsoft.com/office/powerpoint/2010/main" val="3847205189"/>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88BCD0-3772-4FB2-8D0C-BC06BEB55933}"/>
              </a:ext>
            </a:extLst>
          </p:cNvPr>
          <p:cNvSpPr>
            <a:spLocks noGrp="1"/>
          </p:cNvSpPr>
          <p:nvPr>
            <p:ph type="ctrTitle"/>
          </p:nvPr>
        </p:nvSpPr>
        <p:spPr>
          <a:xfrm>
            <a:off x="1221246" y="1615520"/>
            <a:ext cx="10015441" cy="1463040"/>
          </a:xfrm>
        </p:spPr>
        <p:txBody>
          <a:bodyPr>
            <a:normAutofit fontScale="90000"/>
          </a:bodyPr>
          <a:lstStyle/>
          <a:p>
            <a:pPr algn="ctr"/>
            <a:r>
              <a:rPr lang="tr-TR" sz="6600" dirty="0"/>
              <a:t>EBÛ’L-FEREC İBNU’L-CEVZÎ</a:t>
            </a:r>
          </a:p>
        </p:txBody>
      </p:sp>
      <p:sp>
        <p:nvSpPr>
          <p:cNvPr id="3" name="Alt Başlık 2">
            <a:extLst>
              <a:ext uri="{FF2B5EF4-FFF2-40B4-BE49-F238E27FC236}">
                <a16:creationId xmlns:a16="http://schemas.microsoft.com/office/drawing/2014/main" id="{43DF3F33-6B64-4EB9-8549-DEF18B01FAFB}"/>
              </a:ext>
            </a:extLst>
          </p:cNvPr>
          <p:cNvSpPr>
            <a:spLocks noGrp="1"/>
          </p:cNvSpPr>
          <p:nvPr>
            <p:ph type="subTitle" idx="1"/>
          </p:nvPr>
        </p:nvSpPr>
        <p:spPr>
          <a:xfrm>
            <a:off x="3148236" y="3867766"/>
            <a:ext cx="6038722" cy="1463040"/>
          </a:xfrm>
        </p:spPr>
        <p:txBody>
          <a:bodyPr/>
          <a:lstStyle/>
          <a:p>
            <a:pPr algn="ctr"/>
            <a:r>
              <a:rPr lang="tr-TR" b="1" dirty="0"/>
              <a:t>DR. ÖĞR. ÜYESİ MUHAMMET SACİT KURT</a:t>
            </a:r>
          </a:p>
        </p:txBody>
      </p:sp>
    </p:spTree>
    <p:extLst>
      <p:ext uri="{BB962C8B-B14F-4D97-AF65-F5344CB8AC3E}">
        <p14:creationId xmlns:p14="http://schemas.microsoft.com/office/powerpoint/2010/main" val="1138474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9B75355-35AD-45D1-8552-4B4BFCDB28E9}"/>
              </a:ext>
            </a:extLst>
          </p:cNvPr>
          <p:cNvSpPr>
            <a:spLocks noGrp="1"/>
          </p:cNvSpPr>
          <p:nvPr>
            <p:ph idx="1"/>
          </p:nvPr>
        </p:nvSpPr>
        <p:spPr>
          <a:xfrm>
            <a:off x="497090" y="503227"/>
            <a:ext cx="11218276" cy="6026447"/>
          </a:xfrm>
        </p:spPr>
        <p:txBody>
          <a:bodyPr>
            <a:normAutofit/>
          </a:bodyPr>
          <a:lstStyle/>
          <a:p>
            <a:pPr>
              <a:lnSpc>
                <a:spcPct val="150000"/>
              </a:lnSpc>
            </a:pPr>
            <a:r>
              <a:rPr lang="tr-TR" dirty="0" err="1"/>
              <a:t>İbnu’l-Cevzî’nin</a:t>
            </a:r>
            <a:r>
              <a:rPr lang="tr-TR" dirty="0"/>
              <a:t> eserinde sıklıkla istifade ettiği isimler ve kitaplar arasında</a:t>
            </a:r>
          </a:p>
          <a:p>
            <a:pPr lvl="1">
              <a:lnSpc>
                <a:spcPct val="150000"/>
              </a:lnSpc>
            </a:pPr>
            <a:r>
              <a:rPr lang="tr-TR" dirty="0" err="1"/>
              <a:t>Kutub</a:t>
            </a:r>
            <a:r>
              <a:rPr lang="tr-TR" dirty="0"/>
              <a:t>-i Sitte</a:t>
            </a:r>
          </a:p>
          <a:p>
            <a:pPr lvl="1">
              <a:lnSpc>
                <a:spcPct val="150000"/>
              </a:lnSpc>
            </a:pPr>
            <a:r>
              <a:rPr lang="tr-TR" dirty="0" err="1"/>
              <a:t>Taberî’nin</a:t>
            </a:r>
            <a:r>
              <a:rPr lang="tr-TR" dirty="0"/>
              <a:t> </a:t>
            </a:r>
            <a:r>
              <a:rPr lang="tr-TR" dirty="0" err="1"/>
              <a:t>Câmi’u’l-Beyân’ı</a:t>
            </a:r>
            <a:endParaRPr lang="tr-TR" b="1" dirty="0">
              <a:solidFill>
                <a:srgbClr val="FF0000"/>
              </a:solidFill>
            </a:endParaRPr>
          </a:p>
          <a:p>
            <a:pPr lvl="1">
              <a:lnSpc>
                <a:spcPct val="150000"/>
              </a:lnSpc>
            </a:pPr>
            <a:r>
              <a:rPr lang="tr-TR" dirty="0" err="1"/>
              <a:t>İbn</a:t>
            </a:r>
            <a:r>
              <a:rPr lang="tr-TR" dirty="0"/>
              <a:t> </a:t>
            </a:r>
            <a:r>
              <a:rPr lang="tr-TR" dirty="0" err="1"/>
              <a:t>Kuteybe’nin</a:t>
            </a:r>
            <a:r>
              <a:rPr lang="tr-TR" dirty="0"/>
              <a:t> </a:t>
            </a:r>
            <a:r>
              <a:rPr lang="tr-TR" dirty="0" err="1"/>
              <a:t>Te’vîlu</a:t>
            </a:r>
            <a:r>
              <a:rPr lang="tr-TR" dirty="0"/>
              <a:t> </a:t>
            </a:r>
            <a:r>
              <a:rPr lang="tr-TR" dirty="0" err="1"/>
              <a:t>Muşkili’l-Kur’ân</a:t>
            </a:r>
            <a:r>
              <a:rPr lang="tr-TR" dirty="0"/>
              <a:t> ve </a:t>
            </a:r>
            <a:r>
              <a:rPr lang="tr-TR" dirty="0" err="1"/>
              <a:t>Garîbu’l-Kur’ân</a:t>
            </a:r>
            <a:r>
              <a:rPr lang="tr-TR" dirty="0"/>
              <a:t> adlı eserleri</a:t>
            </a:r>
          </a:p>
          <a:p>
            <a:pPr lvl="1">
              <a:lnSpc>
                <a:spcPct val="150000"/>
              </a:lnSpc>
            </a:pPr>
            <a:r>
              <a:rPr lang="tr-TR" dirty="0" err="1"/>
              <a:t>Ferrâ’nın</a:t>
            </a:r>
            <a:r>
              <a:rPr lang="tr-TR" dirty="0"/>
              <a:t> </a:t>
            </a:r>
            <a:r>
              <a:rPr lang="tr-TR" i="1" dirty="0" err="1"/>
              <a:t>Meâni’l-Kur’ân</a:t>
            </a:r>
            <a:r>
              <a:rPr lang="tr-TR" dirty="0" err="1"/>
              <a:t>’ı</a:t>
            </a:r>
            <a:endParaRPr lang="tr-TR" dirty="0"/>
          </a:p>
          <a:p>
            <a:pPr lvl="1">
              <a:lnSpc>
                <a:spcPct val="150000"/>
              </a:lnSpc>
            </a:pPr>
            <a:r>
              <a:rPr lang="tr-TR" dirty="0" err="1"/>
              <a:t>Zeccâc’ın</a:t>
            </a:r>
            <a:r>
              <a:rPr lang="tr-TR" dirty="0"/>
              <a:t> </a:t>
            </a:r>
            <a:r>
              <a:rPr lang="tr-TR" i="1" dirty="0" err="1"/>
              <a:t>Meâni’l-Kur’ân</a:t>
            </a:r>
            <a:r>
              <a:rPr lang="tr-TR" dirty="0" err="1"/>
              <a:t>’ı</a:t>
            </a:r>
            <a:endParaRPr lang="tr-TR" dirty="0"/>
          </a:p>
          <a:p>
            <a:pPr lvl="1">
              <a:lnSpc>
                <a:spcPct val="150000"/>
              </a:lnSpc>
            </a:pPr>
            <a:r>
              <a:rPr lang="tr-TR" dirty="0" err="1"/>
              <a:t>Ebû</a:t>
            </a:r>
            <a:r>
              <a:rPr lang="tr-TR" dirty="0"/>
              <a:t> Ali el-Fârisî’nin </a:t>
            </a:r>
            <a:r>
              <a:rPr lang="tr-TR" i="1" dirty="0"/>
              <a:t>el-</a:t>
            </a:r>
            <a:r>
              <a:rPr lang="tr-TR" i="1" dirty="0" err="1"/>
              <a:t>Hucce</a:t>
            </a:r>
            <a:r>
              <a:rPr lang="tr-TR" dirty="0" err="1"/>
              <a:t>’si</a:t>
            </a:r>
            <a:endParaRPr lang="tr-TR" dirty="0"/>
          </a:p>
          <a:p>
            <a:pPr lvl="1">
              <a:lnSpc>
                <a:spcPct val="150000"/>
              </a:lnSpc>
            </a:pPr>
            <a:r>
              <a:rPr lang="tr-TR" dirty="0" err="1"/>
              <a:t>Ebû</a:t>
            </a:r>
            <a:r>
              <a:rPr lang="tr-TR" dirty="0"/>
              <a:t> </a:t>
            </a:r>
            <a:r>
              <a:rPr lang="tr-TR" dirty="0" err="1"/>
              <a:t>Ubeyda</a:t>
            </a:r>
            <a:r>
              <a:rPr lang="tr-TR" dirty="0"/>
              <a:t> </a:t>
            </a:r>
            <a:r>
              <a:rPr lang="tr-TR" dirty="0" err="1"/>
              <a:t>Ma‘mer</a:t>
            </a:r>
            <a:r>
              <a:rPr lang="tr-TR" dirty="0"/>
              <a:t> b. </a:t>
            </a:r>
            <a:r>
              <a:rPr lang="tr-TR" dirty="0" err="1"/>
              <a:t>Musennâ’nın</a:t>
            </a:r>
            <a:r>
              <a:rPr lang="tr-TR" dirty="0"/>
              <a:t> </a:t>
            </a:r>
            <a:r>
              <a:rPr lang="tr-TR" i="1" dirty="0" err="1"/>
              <a:t>Mecâzu’l-Kur’ân</a:t>
            </a:r>
            <a:r>
              <a:rPr lang="tr-TR" dirty="0" err="1"/>
              <a:t>’ı</a:t>
            </a:r>
            <a:endParaRPr lang="tr-TR" dirty="0"/>
          </a:p>
          <a:p>
            <a:pPr lvl="1">
              <a:lnSpc>
                <a:spcPct val="150000"/>
              </a:lnSpc>
            </a:pPr>
            <a:r>
              <a:rPr lang="tr-TR" dirty="0" err="1"/>
              <a:t>Hattâbî’nin</a:t>
            </a:r>
            <a:r>
              <a:rPr lang="tr-TR" dirty="0"/>
              <a:t> </a:t>
            </a:r>
            <a:r>
              <a:rPr lang="tr-TR" i="1" dirty="0" err="1"/>
              <a:t>Esmâullâhi’l-Husnâ</a:t>
            </a:r>
            <a:r>
              <a:rPr lang="tr-TR" dirty="0" err="1"/>
              <a:t>’sı</a:t>
            </a:r>
            <a:r>
              <a:rPr lang="tr-TR" dirty="0"/>
              <a:t> gösterilmektedir. </a:t>
            </a:r>
          </a:p>
          <a:p>
            <a:pPr lvl="1">
              <a:lnSpc>
                <a:spcPct val="150000"/>
              </a:lnSpc>
            </a:pPr>
            <a:r>
              <a:rPr lang="tr-TR" dirty="0" err="1"/>
              <a:t>Maverdî’nin</a:t>
            </a:r>
            <a:r>
              <a:rPr lang="tr-TR" dirty="0"/>
              <a:t> en-</a:t>
            </a:r>
            <a:r>
              <a:rPr lang="tr-TR" dirty="0" err="1"/>
              <a:t>Nuketu</a:t>
            </a:r>
            <a:r>
              <a:rPr lang="tr-TR" dirty="0"/>
              <a:t> </a:t>
            </a:r>
            <a:r>
              <a:rPr lang="tr-TR" dirty="0" err="1"/>
              <a:t>ve’l-Uyûn</a:t>
            </a:r>
            <a:r>
              <a:rPr lang="tr-TR" b="1" dirty="0">
                <a:solidFill>
                  <a:srgbClr val="FF0000"/>
                </a:solidFill>
              </a:rPr>
              <a:t> </a:t>
            </a:r>
            <a:r>
              <a:rPr lang="tr-TR" dirty="0"/>
              <a:t>(292 kez)</a:t>
            </a:r>
            <a:r>
              <a:rPr lang="tr-TR" b="1" dirty="0">
                <a:solidFill>
                  <a:srgbClr val="FF0000"/>
                </a:solidFill>
              </a:rPr>
              <a:t> </a:t>
            </a:r>
          </a:p>
          <a:p>
            <a:pPr lvl="1">
              <a:lnSpc>
                <a:spcPct val="150000"/>
              </a:lnSpc>
            </a:pPr>
            <a:r>
              <a:rPr lang="tr-TR" dirty="0"/>
              <a:t>Meşhur müfessirler </a:t>
            </a:r>
            <a:r>
              <a:rPr lang="tr-TR" dirty="0" err="1"/>
              <a:t>Kurtubî</a:t>
            </a:r>
            <a:r>
              <a:rPr lang="tr-TR" dirty="0"/>
              <a:t> ve </a:t>
            </a:r>
            <a:r>
              <a:rPr lang="tr-TR" dirty="0" err="1"/>
              <a:t>Âlûsî’nin</a:t>
            </a:r>
            <a:r>
              <a:rPr lang="tr-TR" dirty="0"/>
              <a:t> kendisinden istifade ettiği bildirilmektedir.</a:t>
            </a:r>
          </a:p>
        </p:txBody>
      </p:sp>
    </p:spTree>
    <p:extLst>
      <p:ext uri="{BB962C8B-B14F-4D97-AF65-F5344CB8AC3E}">
        <p14:creationId xmlns:p14="http://schemas.microsoft.com/office/powerpoint/2010/main" val="945171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013235-F2CD-43EE-9D00-A09BAEFD37A1}"/>
              </a:ext>
            </a:extLst>
          </p:cNvPr>
          <p:cNvSpPr>
            <a:spLocks noGrp="1"/>
          </p:cNvSpPr>
          <p:nvPr>
            <p:ph idx="1"/>
          </p:nvPr>
        </p:nvSpPr>
        <p:spPr>
          <a:xfrm>
            <a:off x="478680" y="441857"/>
            <a:ext cx="11169180" cy="6075543"/>
          </a:xfrm>
        </p:spPr>
        <p:txBody>
          <a:bodyPr/>
          <a:lstStyle/>
          <a:p>
            <a:r>
              <a:rPr lang="tr-TR" dirty="0"/>
              <a:t>Genellikle seleften gelen haberlerin </a:t>
            </a:r>
            <a:r>
              <a:rPr lang="tr-TR" dirty="0" err="1"/>
              <a:t>isnadlarını</a:t>
            </a:r>
            <a:r>
              <a:rPr lang="tr-TR" dirty="0"/>
              <a:t> ihtisar için hazfetmiş, sözün ilk sahibini zikretmekle yetinmiştir. </a:t>
            </a:r>
          </a:p>
          <a:p>
            <a:r>
              <a:rPr lang="tr-TR" dirty="0"/>
              <a:t>Kendisi bir hadisçi olması hasebiyle en sağlam haberleri nakletmiştir. </a:t>
            </a:r>
          </a:p>
          <a:p>
            <a:r>
              <a:rPr lang="tr-TR" dirty="0"/>
              <a:t>Ayrıca ayetlerin tefsirini yaparken, bazı yerlerde fasıllar açmak suretiyle ayetin delalet ettiği hükümleri veya başka hususları vermeye çalışmıştır. </a:t>
            </a:r>
          </a:p>
          <a:p>
            <a:r>
              <a:rPr lang="tr-TR" dirty="0"/>
              <a:t>Tefsirinde şiirle </a:t>
            </a:r>
            <a:r>
              <a:rPr lang="tr-TR" dirty="0" err="1"/>
              <a:t>istişhada</a:t>
            </a:r>
            <a:r>
              <a:rPr lang="tr-TR" dirty="0"/>
              <a:t> geniş bir yer verilmiştir.</a:t>
            </a:r>
          </a:p>
          <a:p>
            <a:r>
              <a:rPr lang="tr-TR" dirty="0"/>
              <a:t>Mukaddimede, </a:t>
            </a:r>
          </a:p>
          <a:p>
            <a:pPr lvl="1"/>
            <a:r>
              <a:rPr lang="tr-TR" dirty="0"/>
              <a:t>tefsir ilminin fazileti, </a:t>
            </a:r>
          </a:p>
          <a:p>
            <a:pPr lvl="1"/>
            <a:r>
              <a:rPr lang="tr-TR" dirty="0"/>
              <a:t>alimlerin tefsir ve </a:t>
            </a:r>
            <a:r>
              <a:rPr lang="tr-TR" dirty="0" err="1"/>
              <a:t>te'vil</a:t>
            </a:r>
            <a:r>
              <a:rPr lang="tr-TR" dirty="0"/>
              <a:t> kelimelerini anlayışları, </a:t>
            </a:r>
            <a:r>
              <a:rPr lang="tr-TR" dirty="0">
                <a:solidFill>
                  <a:srgbClr val="FF0000"/>
                </a:solidFill>
              </a:rPr>
              <a:t>(dilciler aynı-fıkıhçılar farklı)</a:t>
            </a:r>
          </a:p>
          <a:p>
            <a:pPr lvl="1"/>
            <a:r>
              <a:rPr lang="tr-TR" dirty="0" err="1"/>
              <a:t>Kur'anın</a:t>
            </a:r>
            <a:r>
              <a:rPr lang="tr-TR" dirty="0"/>
              <a:t> nazil oluşunun müddeti,</a:t>
            </a:r>
          </a:p>
          <a:p>
            <a:pPr lvl="1"/>
            <a:r>
              <a:rPr lang="tr-TR" dirty="0" err="1"/>
              <a:t>Kur'anda</a:t>
            </a:r>
            <a:r>
              <a:rPr lang="tr-TR" dirty="0"/>
              <a:t> ilk ve son nazil olan ayetler, </a:t>
            </a:r>
          </a:p>
          <a:p>
            <a:pPr lvl="1"/>
            <a:r>
              <a:rPr lang="tr-TR" dirty="0"/>
              <a:t>Mevcut tefsir kitaplarındaki eksikliklere temas etmiştir.</a:t>
            </a:r>
          </a:p>
          <a:p>
            <a:r>
              <a:rPr lang="tr-TR" dirty="0"/>
              <a:t>Ardından da eseri yazış gayesine yönelik şu sözleri zikretmiştir:</a:t>
            </a:r>
          </a:p>
          <a:p>
            <a:endParaRPr lang="tr-TR" dirty="0"/>
          </a:p>
        </p:txBody>
      </p:sp>
    </p:spTree>
    <p:extLst>
      <p:ext uri="{BB962C8B-B14F-4D97-AF65-F5344CB8AC3E}">
        <p14:creationId xmlns:p14="http://schemas.microsoft.com/office/powerpoint/2010/main" val="3831196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ED53B93-AE49-49C5-9EDF-D7F851C9CE06}"/>
              </a:ext>
            </a:extLst>
          </p:cNvPr>
          <p:cNvSpPr>
            <a:spLocks noGrp="1"/>
          </p:cNvSpPr>
          <p:nvPr>
            <p:ph idx="1"/>
          </p:nvPr>
        </p:nvSpPr>
        <p:spPr>
          <a:xfrm>
            <a:off x="392762" y="429583"/>
            <a:ext cx="11304194" cy="5842341"/>
          </a:xfrm>
        </p:spPr>
        <p:txBody>
          <a:bodyPr>
            <a:normAutofit/>
          </a:bodyPr>
          <a:lstStyle/>
          <a:p>
            <a:pPr algn="just">
              <a:lnSpc>
                <a:spcPct val="150000"/>
              </a:lnSpc>
            </a:pPr>
            <a:r>
              <a:rPr lang="tr-TR" sz="2100" dirty="0"/>
              <a:t>"Bütün tefsir kitapları tetkik edildiğinde, onların hiçbirinin yeterli olmadığı görülür. Bu tefsirlerde bir ayete bakılmak istendiğinde, bazısının </a:t>
            </a:r>
            <a:r>
              <a:rPr lang="tr-TR" sz="2100" dirty="0" err="1"/>
              <a:t>nasih</a:t>
            </a:r>
            <a:r>
              <a:rPr lang="tr-TR" sz="2100" dirty="0"/>
              <a:t> ve </a:t>
            </a:r>
            <a:r>
              <a:rPr lang="tr-TR" sz="2100" dirty="0" err="1"/>
              <a:t>mensuh'dan</a:t>
            </a:r>
            <a:r>
              <a:rPr lang="tr-TR" sz="2100" dirty="0"/>
              <a:t> hali olduğu, bazısında </a:t>
            </a:r>
            <a:r>
              <a:rPr lang="tr-TR" sz="2100" dirty="0" err="1"/>
              <a:t>esbab</a:t>
            </a:r>
            <a:r>
              <a:rPr lang="tr-TR" sz="2100" dirty="0"/>
              <a:t>-ı nüzul bulunmadığı, bazısında </a:t>
            </a:r>
            <a:r>
              <a:rPr lang="tr-TR" sz="2100" dirty="0" err="1"/>
              <a:t>mekki</a:t>
            </a:r>
            <a:r>
              <a:rPr lang="tr-TR" sz="2100" dirty="0"/>
              <a:t> veya medeniliğin beyan edilmediği, bazısında ayetin hükmünün bulunmadığı, bazen da ayette vaki olacak şüphelere temas edilmediği görülür. İşte ben yazdığım bu tefsirde, tefsir yapan kimsenin müstağni kalamayacağı, geçmiş eserlerdeki, fenleri burada derecelendirdim. Aynı cinsten olan şeylerin bu kitapta zikrinin gına getireceğini düşünerek daha evvel geçen kelimelerin tefsirinin tekrarından kaçındım ve onların geçmişteki yerlerine işaret ettim. Sıhhati uzak olan sözleri terk ettim. Bir ayetin tefsirinin yapılmadığını görürsen, böyle bir durum şu iki husustan hali olamaz: Ya o ayet daha evvel geçmiştir, veya ayet o kadar açıktır ki, onun tefsire ihtiyacı yoktur. Şu kitabımızda, tefsirlerin en pakını ihtiyar ettim, en sahih, en güzel, ve en sağlam olanlarını aldım. Ve bunların nazmı, en muhtasar ibarelerle yazıldı. İşte eserimize bu şekilde başladık, Allah muvaffak etsin .."</a:t>
            </a:r>
          </a:p>
        </p:txBody>
      </p:sp>
    </p:spTree>
    <p:extLst>
      <p:ext uri="{BB962C8B-B14F-4D97-AF65-F5344CB8AC3E}">
        <p14:creationId xmlns:p14="http://schemas.microsoft.com/office/powerpoint/2010/main" val="2940373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7BB4BB5-4229-45F8-91E4-6CCE9C236397}"/>
              </a:ext>
            </a:extLst>
          </p:cNvPr>
          <p:cNvSpPr>
            <a:spLocks noGrp="1"/>
          </p:cNvSpPr>
          <p:nvPr>
            <p:ph idx="1"/>
          </p:nvPr>
        </p:nvSpPr>
        <p:spPr>
          <a:xfrm>
            <a:off x="423448" y="454132"/>
            <a:ext cx="11285782" cy="5891436"/>
          </a:xfrm>
        </p:spPr>
        <p:txBody>
          <a:bodyPr>
            <a:noAutofit/>
          </a:bodyPr>
          <a:lstStyle/>
          <a:p>
            <a:r>
              <a:rPr lang="tr-TR" sz="2000" dirty="0"/>
              <a:t>Eserin sade ve açık bir dille yazıldığı ifade edilmektedir.</a:t>
            </a:r>
          </a:p>
          <a:p>
            <a:r>
              <a:rPr lang="tr-TR" sz="2000" dirty="0"/>
              <a:t>Yazar, zikrettiği görüşlerde münakaşalara girişmemiş, onların bazısını bazısına tercih etmemiştir. Okuyucuyu tercihte serbest bırakmıştır.</a:t>
            </a:r>
          </a:p>
          <a:p>
            <a:r>
              <a:rPr lang="tr-TR" sz="2000" dirty="0"/>
              <a:t>Cerrahoğlu bu eserin şu 9 yön sebebiyle ayrı bir öneme sahip olduğunu ifade etmiştir:</a:t>
            </a:r>
          </a:p>
          <a:p>
            <a:pPr marL="274320" lvl="1" indent="0">
              <a:lnSpc>
                <a:spcPct val="114000"/>
              </a:lnSpc>
              <a:buNone/>
            </a:pPr>
            <a:r>
              <a:rPr lang="tr-TR" dirty="0"/>
              <a:t>1) Geçmişlerin, unutup geçtikleri şeyleri ilave etmesi,</a:t>
            </a:r>
          </a:p>
          <a:p>
            <a:pPr marL="274320" lvl="1" indent="0">
              <a:lnSpc>
                <a:spcPct val="114000"/>
              </a:lnSpc>
              <a:buNone/>
            </a:pPr>
            <a:r>
              <a:rPr lang="tr-TR" dirty="0"/>
              <a:t>2) Kendinden önce gelen tefsirlerdeki ayıp ve kusurlardan kaçınmaya çalışması,</a:t>
            </a:r>
          </a:p>
          <a:p>
            <a:pPr marL="274320" lvl="1" indent="0">
              <a:lnSpc>
                <a:spcPct val="114000"/>
              </a:lnSpc>
              <a:buNone/>
            </a:pPr>
            <a:r>
              <a:rPr lang="tr-TR" dirty="0"/>
              <a:t>3) Zikrinde fayda görmediği şeyleri terk etmesi,</a:t>
            </a:r>
          </a:p>
          <a:p>
            <a:pPr marL="274320" lvl="1" indent="0">
              <a:lnSpc>
                <a:spcPct val="114000"/>
              </a:lnSpc>
              <a:buNone/>
            </a:pPr>
            <a:r>
              <a:rPr lang="tr-TR" dirty="0"/>
              <a:t>4) Okuyucunun tefsire ihtiyaç duyduğu şeyleri, gayesine uygun bir şekilde ihtisar etmeye hırslı olması, .</a:t>
            </a:r>
          </a:p>
          <a:p>
            <a:pPr marL="274320" lvl="1" indent="0">
              <a:lnSpc>
                <a:spcPct val="114000"/>
              </a:lnSpc>
              <a:buNone/>
            </a:pPr>
            <a:r>
              <a:rPr lang="tr-TR" dirty="0"/>
              <a:t>5) Ayetleri tefsirdeki meyli, Hazreti Peygamberden gelen haberleri, daha sonra  Sahabe ve Tabiinden gelen haberleri diğer haberlere tercih etmesi,</a:t>
            </a:r>
          </a:p>
          <a:p>
            <a:pPr marL="274320" lvl="1" indent="0">
              <a:lnSpc>
                <a:spcPct val="114000"/>
              </a:lnSpc>
              <a:buNone/>
            </a:pPr>
            <a:r>
              <a:rPr lang="tr-TR" dirty="0"/>
              <a:t>6) Meşhur ve </a:t>
            </a:r>
            <a:r>
              <a:rPr lang="tr-TR" dirty="0" err="1"/>
              <a:t>Şâzz</a:t>
            </a:r>
            <a:r>
              <a:rPr lang="tr-TR" dirty="0"/>
              <a:t> kıraatler hakkında bilgiler vermesi, kıraat imamlarından gelen tevcihleri atlamaksızın göstermesi,</a:t>
            </a:r>
          </a:p>
          <a:p>
            <a:pPr marL="274320" lvl="1" indent="0">
              <a:lnSpc>
                <a:spcPct val="114000"/>
              </a:lnSpc>
              <a:buNone/>
            </a:pPr>
            <a:r>
              <a:rPr lang="tr-TR" dirty="0"/>
              <a:t>7) </a:t>
            </a:r>
            <a:r>
              <a:rPr lang="tr-TR" dirty="0" err="1"/>
              <a:t>Kur’ân’ın</a:t>
            </a:r>
            <a:r>
              <a:rPr lang="tr-TR" dirty="0"/>
              <a:t> </a:t>
            </a:r>
            <a:r>
              <a:rPr lang="tr-TR" dirty="0" err="1"/>
              <a:t>müfredâtını</a:t>
            </a:r>
            <a:r>
              <a:rPr lang="tr-TR" dirty="0"/>
              <a:t> izah etmesi, manayı tamamlamak için kelimelerin iştikaklarına kadar inmesi,</a:t>
            </a:r>
          </a:p>
          <a:p>
            <a:pPr marL="274320" lvl="1" indent="0">
              <a:lnSpc>
                <a:spcPct val="114000"/>
              </a:lnSpc>
              <a:buNone/>
            </a:pPr>
            <a:r>
              <a:rPr lang="tr-TR" dirty="0"/>
              <a:t>8) Sahabe, tabiin ve </a:t>
            </a:r>
            <a:r>
              <a:rPr lang="tr-TR" dirty="0" err="1"/>
              <a:t>müctehid</a:t>
            </a:r>
            <a:r>
              <a:rPr lang="tr-TR" dirty="0"/>
              <a:t> imamların çeşitli fıkhi meselelerdeki görüşlerini zikretmesi,</a:t>
            </a:r>
          </a:p>
          <a:p>
            <a:pPr marL="274320" lvl="1" indent="0">
              <a:lnSpc>
                <a:spcPct val="114000"/>
              </a:lnSpc>
              <a:buNone/>
            </a:pPr>
            <a:r>
              <a:rPr lang="tr-TR" dirty="0"/>
              <a:t>9) Kendisinden bazı hikayeleri tefsirine sokmayı ihmal etmemesi.</a:t>
            </a:r>
          </a:p>
        </p:txBody>
      </p:sp>
    </p:spTree>
    <p:extLst>
      <p:ext uri="{BB962C8B-B14F-4D97-AF65-F5344CB8AC3E}">
        <p14:creationId xmlns:p14="http://schemas.microsoft.com/office/powerpoint/2010/main" val="1394421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59733F-520E-467C-9C35-A7FC8379E7DD}"/>
              </a:ext>
            </a:extLst>
          </p:cNvPr>
          <p:cNvSpPr>
            <a:spLocks noGrp="1"/>
          </p:cNvSpPr>
          <p:nvPr>
            <p:ph type="title"/>
          </p:nvPr>
        </p:nvSpPr>
        <p:spPr/>
        <p:txBody>
          <a:bodyPr/>
          <a:lstStyle/>
          <a:p>
            <a:r>
              <a:rPr lang="tr-TR" dirty="0"/>
              <a:t>İBNU’L-CEVZÎ</a:t>
            </a:r>
          </a:p>
        </p:txBody>
      </p:sp>
      <p:sp>
        <p:nvSpPr>
          <p:cNvPr id="3" name="İçerik Yer Tutucusu 2">
            <a:extLst>
              <a:ext uri="{FF2B5EF4-FFF2-40B4-BE49-F238E27FC236}">
                <a16:creationId xmlns:a16="http://schemas.microsoft.com/office/drawing/2014/main" id="{E1524D9B-0AAD-48E2-AF36-BA54D4D08FA3}"/>
              </a:ext>
            </a:extLst>
          </p:cNvPr>
          <p:cNvSpPr>
            <a:spLocks noGrp="1"/>
          </p:cNvSpPr>
          <p:nvPr>
            <p:ph idx="1"/>
          </p:nvPr>
        </p:nvSpPr>
        <p:spPr>
          <a:xfrm>
            <a:off x="883716" y="1816525"/>
            <a:ext cx="10371382" cy="4565863"/>
          </a:xfrm>
        </p:spPr>
        <p:txBody>
          <a:bodyPr/>
          <a:lstStyle/>
          <a:p>
            <a:r>
              <a:rPr lang="tr-TR" dirty="0"/>
              <a:t>Bazı kaynaklarda 508/1114 veya 510/1116 yılında Bağdat’ta zengin bir ailenin çocuğu olarak dünyaya geldiği ifade edilmektedir. Ancak kendisine ait bir yazıda zikredilen bilgilere göre </a:t>
            </a:r>
            <a:r>
              <a:rPr lang="tr-TR" dirty="0" err="1"/>
              <a:t>İbnu’l-Cevzî</a:t>
            </a:r>
            <a:r>
              <a:rPr lang="tr-TR" dirty="0"/>
              <a:t> annesine kaç yaşında olduğunu sormuş, annesi de babasının 514 yılında vefat ettiğini ve kendisinin bu esnada 3 yaşında olduğunu ifade etmiştir. Buna göre müellifin 510 yahut 511 tarihinde doğduğunu söylemek mümkündür.</a:t>
            </a:r>
          </a:p>
          <a:p>
            <a:r>
              <a:rPr lang="tr-TR" dirty="0"/>
              <a:t>Dedesi </a:t>
            </a:r>
            <a:r>
              <a:rPr lang="tr-TR" dirty="0" err="1"/>
              <a:t>Ca’fer</a:t>
            </a:r>
            <a:r>
              <a:rPr lang="tr-TR" dirty="0"/>
              <a:t> b. </a:t>
            </a:r>
            <a:r>
              <a:rPr lang="tr-TR" dirty="0" err="1"/>
              <a:t>Abdillah</a:t>
            </a:r>
            <a:r>
              <a:rPr lang="tr-TR" dirty="0"/>
              <a:t> el-</a:t>
            </a:r>
            <a:r>
              <a:rPr lang="tr-TR" dirty="0" err="1"/>
              <a:t>Cevzî’ye</a:t>
            </a:r>
            <a:r>
              <a:rPr lang="tr-TR" dirty="0"/>
              <a:t> nispetle </a:t>
            </a:r>
            <a:r>
              <a:rPr lang="tr-TR" dirty="0" err="1"/>
              <a:t>İbnu’l-Cevzî</a:t>
            </a:r>
            <a:r>
              <a:rPr lang="tr-TR" dirty="0"/>
              <a:t> künyesiyle meşhur olmuştur. </a:t>
            </a:r>
          </a:p>
          <a:p>
            <a:r>
              <a:rPr lang="tr-TR" dirty="0" err="1"/>
              <a:t>Kureyşî</a:t>
            </a:r>
            <a:endParaRPr lang="tr-TR" dirty="0"/>
          </a:p>
          <a:p>
            <a:r>
              <a:rPr lang="tr-TR" dirty="0" err="1"/>
              <a:t>Teymî</a:t>
            </a:r>
            <a:endParaRPr lang="tr-TR" dirty="0"/>
          </a:p>
          <a:p>
            <a:r>
              <a:rPr lang="tr-TR" dirty="0"/>
              <a:t>el-</a:t>
            </a:r>
            <a:r>
              <a:rPr lang="tr-TR" dirty="0" err="1"/>
              <a:t>Bekrî</a:t>
            </a:r>
            <a:endParaRPr lang="tr-TR" dirty="0"/>
          </a:p>
          <a:p>
            <a:r>
              <a:rPr lang="tr-TR" dirty="0"/>
              <a:t>el-</a:t>
            </a:r>
            <a:r>
              <a:rPr lang="tr-TR" dirty="0" err="1"/>
              <a:t>Bağdâdî</a:t>
            </a:r>
            <a:endParaRPr lang="tr-TR" dirty="0"/>
          </a:p>
          <a:p>
            <a:r>
              <a:rPr lang="tr-TR" dirty="0" err="1"/>
              <a:t>Saffâr</a:t>
            </a:r>
            <a:r>
              <a:rPr lang="tr-TR" dirty="0"/>
              <a:t> (Bakırcı) ifadeleri ile anılmıştır.</a:t>
            </a:r>
          </a:p>
        </p:txBody>
      </p:sp>
    </p:spTree>
    <p:extLst>
      <p:ext uri="{BB962C8B-B14F-4D97-AF65-F5344CB8AC3E}">
        <p14:creationId xmlns:p14="http://schemas.microsoft.com/office/powerpoint/2010/main" val="3261524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4FAF848-BBB3-45B5-9C17-E7F3D750BDCC}"/>
              </a:ext>
            </a:extLst>
          </p:cNvPr>
          <p:cNvSpPr>
            <a:spLocks noGrp="1"/>
          </p:cNvSpPr>
          <p:nvPr>
            <p:ph idx="1"/>
          </p:nvPr>
        </p:nvSpPr>
        <p:spPr>
          <a:xfrm>
            <a:off x="527774" y="963495"/>
            <a:ext cx="11390111" cy="5320704"/>
          </a:xfrm>
        </p:spPr>
        <p:txBody>
          <a:bodyPr>
            <a:normAutofit fontScale="92500" lnSpcReduction="10000"/>
          </a:bodyPr>
          <a:lstStyle/>
          <a:p>
            <a:r>
              <a:rPr lang="tr-TR" dirty="0"/>
              <a:t>Babasının ölümünden sonra annesi ve halasıyla yaşamış, yetişmesine dayısı da büyük katkılar sağlamıştır. Beş yaşına geldiğinde muttaki bir insan olan halası tarafından </a:t>
            </a:r>
            <a:r>
              <a:rPr lang="tr-TR" dirty="0" err="1"/>
              <a:t>Ebu’l-Fadl</a:t>
            </a:r>
            <a:r>
              <a:rPr lang="tr-TR" dirty="0"/>
              <a:t> Muhammed b. Nâsır’ın kendi adıyla anılan mescidine götürülmüş, ilk olarak burada eğitime başlamıştır.</a:t>
            </a:r>
          </a:p>
          <a:p>
            <a:r>
              <a:rPr lang="tr-TR" dirty="0"/>
              <a:t>Babasından kalan sermayeyle kitaplar satın almaya gayret etmiştir. </a:t>
            </a:r>
          </a:p>
          <a:p>
            <a:r>
              <a:rPr lang="tr-TR" dirty="0"/>
              <a:t>Hac yolculuğu dışında Bağdat’tan pek ayrılmadığı ifade edilmektedir.</a:t>
            </a:r>
          </a:p>
          <a:p>
            <a:r>
              <a:rPr lang="tr-TR" dirty="0"/>
              <a:t>Sayıları seksen yediye ulaşan hocalarından </a:t>
            </a:r>
          </a:p>
          <a:p>
            <a:pPr lvl="1"/>
            <a:r>
              <a:rPr lang="tr-TR" dirty="0"/>
              <a:t>tefsir, </a:t>
            </a:r>
          </a:p>
          <a:p>
            <a:pPr lvl="1"/>
            <a:r>
              <a:rPr lang="tr-TR" dirty="0"/>
              <a:t>hadis, </a:t>
            </a:r>
          </a:p>
          <a:p>
            <a:pPr lvl="1"/>
            <a:r>
              <a:rPr lang="tr-TR" dirty="0"/>
              <a:t>fıkıh, </a:t>
            </a:r>
          </a:p>
          <a:p>
            <a:pPr lvl="1"/>
            <a:r>
              <a:rPr lang="tr-TR" dirty="0"/>
              <a:t>vaaz-hitabet, </a:t>
            </a:r>
          </a:p>
          <a:p>
            <a:pPr lvl="1"/>
            <a:r>
              <a:rPr lang="tr-TR" dirty="0" err="1"/>
              <a:t>irşad</a:t>
            </a:r>
            <a:r>
              <a:rPr lang="tr-TR" dirty="0"/>
              <a:t>, </a:t>
            </a:r>
          </a:p>
          <a:p>
            <a:pPr lvl="1"/>
            <a:r>
              <a:rPr lang="tr-TR" dirty="0"/>
              <a:t>tıp ve diğer alanlarda dersler almış, yine tüm bu alanlarda değerli eserler kaleme alarak ilmini kendisinden sonraki nesillere aktarmaya gayret etmiştir. </a:t>
            </a:r>
          </a:p>
          <a:p>
            <a:r>
              <a:rPr lang="tr-TR" dirty="0" err="1"/>
              <a:t>İbnu’l-Cevzî</a:t>
            </a:r>
            <a:r>
              <a:rPr lang="tr-TR" dirty="0"/>
              <a:t>, bir eser yazıp onu tamamladığında başka bir esere başlar, bir önceki yazdığı eseri süslemekle fazla uğraşmazmış. Bu nedenle eserlerinde bazı yazım hataları meydana gelmiştir. ez-</a:t>
            </a:r>
            <a:r>
              <a:rPr lang="tr-TR" dirty="0" err="1"/>
              <a:t>Zehebî</a:t>
            </a:r>
            <a:r>
              <a:rPr lang="tr-TR" dirty="0"/>
              <a:t>, bu hatalarının acele etmesi ve hemen diğer bir kitaba başlaması nedeniyle hâsıl olduğunu bildirmiştir. </a:t>
            </a:r>
          </a:p>
        </p:txBody>
      </p:sp>
    </p:spTree>
    <p:extLst>
      <p:ext uri="{BB962C8B-B14F-4D97-AF65-F5344CB8AC3E}">
        <p14:creationId xmlns:p14="http://schemas.microsoft.com/office/powerpoint/2010/main" val="2261391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FDB3F09-F772-4F68-BFE9-A44886001012}"/>
              </a:ext>
            </a:extLst>
          </p:cNvPr>
          <p:cNvSpPr>
            <a:spLocks noGrp="1"/>
          </p:cNvSpPr>
          <p:nvPr>
            <p:ph idx="1"/>
          </p:nvPr>
        </p:nvSpPr>
        <p:spPr>
          <a:xfrm>
            <a:off x="398899" y="662787"/>
            <a:ext cx="11396247" cy="5774834"/>
          </a:xfrm>
        </p:spPr>
        <p:txBody>
          <a:bodyPr>
            <a:normAutofit/>
          </a:bodyPr>
          <a:lstStyle/>
          <a:p>
            <a:r>
              <a:rPr lang="tr-TR" sz="2400" dirty="0"/>
              <a:t>Neredeyse her alanda eserler vermiş çok yönlü bir insan olan </a:t>
            </a:r>
            <a:r>
              <a:rPr lang="tr-TR" sz="2400" dirty="0" err="1"/>
              <a:t>İbnu’l-Cevzî</a:t>
            </a:r>
            <a:r>
              <a:rPr lang="tr-TR" sz="2400" dirty="0"/>
              <a:t>, özellikle hadis ve tefsir alanlarında </a:t>
            </a:r>
            <a:r>
              <a:rPr lang="tr-TR" sz="2400" dirty="0" err="1"/>
              <a:t>tebârüz</a:t>
            </a:r>
            <a:r>
              <a:rPr lang="tr-TR" sz="2400" dirty="0"/>
              <a:t> etmiştir. Vaaz ve hitabet hususunda mahir olduğu söylenmektedir. Felsefe ve dinler tarihi alanlarında da eleştiri yapabilecek seviyede bir kültüre sahip olduğu ifade edilmektedir.</a:t>
            </a:r>
          </a:p>
          <a:p>
            <a:r>
              <a:rPr lang="tr-TR" sz="2400" dirty="0"/>
              <a:t>Fıkıhta Hanbelî olan </a:t>
            </a:r>
            <a:r>
              <a:rPr lang="tr-TR" sz="2400" dirty="0" err="1"/>
              <a:t>İbnu’l-Cevzî</a:t>
            </a:r>
            <a:r>
              <a:rPr lang="tr-TR" sz="2400" dirty="0"/>
              <a:t>, kendi imamının faziletlerini ve ilmî derinliğini sık sık dile getirmiş, kendisine yöneltilen fıkhî sorulara Hanbelî mezhebinin görüşlerine uygun cevaplar vermiştir. </a:t>
            </a:r>
          </a:p>
          <a:p>
            <a:r>
              <a:rPr lang="tr-TR" sz="2400" dirty="0"/>
              <a:t>Ancak onun kuru bir </a:t>
            </a:r>
            <a:r>
              <a:rPr lang="tr-TR" sz="2400" dirty="0" err="1"/>
              <a:t>mezheb</a:t>
            </a:r>
            <a:r>
              <a:rPr lang="tr-TR" sz="2400" dirty="0"/>
              <a:t> taassubu da yoktur. Sorulan soruya Hanbelî mezhebinden ikna edici bir cevap bulamadığı zamanlarda hiç çekinmeden Hanefî, </a:t>
            </a:r>
            <a:r>
              <a:rPr lang="tr-TR" sz="2400" dirty="0" err="1"/>
              <a:t>Mâlikî</a:t>
            </a:r>
            <a:r>
              <a:rPr lang="tr-TR" sz="2400" dirty="0"/>
              <a:t> ve </a:t>
            </a:r>
            <a:r>
              <a:rPr lang="tr-TR" sz="2400" dirty="0" err="1"/>
              <a:t>Şâfiî</a:t>
            </a:r>
            <a:r>
              <a:rPr lang="tr-TR" sz="2400" dirty="0"/>
              <a:t> mezheplerine müracaat etmiştir. </a:t>
            </a:r>
          </a:p>
          <a:p>
            <a:r>
              <a:rPr lang="tr-TR" sz="2400" dirty="0"/>
              <a:t>Özellikle </a:t>
            </a:r>
            <a:r>
              <a:rPr lang="tr-TR" sz="2400" dirty="0" err="1"/>
              <a:t>akaid</a:t>
            </a:r>
            <a:r>
              <a:rPr lang="tr-TR" sz="2400" dirty="0"/>
              <a:t> konularında </a:t>
            </a:r>
            <a:r>
              <a:rPr lang="tr-TR" sz="2400" dirty="0" err="1"/>
              <a:t>Ahmed</a:t>
            </a:r>
            <a:r>
              <a:rPr lang="tr-TR" sz="2400" dirty="0"/>
              <a:t> b. </a:t>
            </a:r>
            <a:r>
              <a:rPr lang="tr-TR" sz="2400" dirty="0" err="1"/>
              <a:t>Hanbel’in</a:t>
            </a:r>
            <a:r>
              <a:rPr lang="tr-TR" sz="2400" dirty="0"/>
              <a:t> ve selefin çizgisini terk etmiş, sert ve katı bir tutum izlememiş, </a:t>
            </a:r>
            <a:r>
              <a:rPr lang="tr-TR" sz="2400" dirty="0" err="1"/>
              <a:t>Kur’ân’daki</a:t>
            </a:r>
            <a:r>
              <a:rPr lang="tr-TR" sz="2400" dirty="0"/>
              <a:t> </a:t>
            </a:r>
            <a:r>
              <a:rPr lang="tr-TR" sz="2400" dirty="0" err="1"/>
              <a:t>müteşabih</a:t>
            </a:r>
            <a:r>
              <a:rPr lang="tr-TR" sz="2400" dirty="0"/>
              <a:t> ayetleri işlerken onlara verilebilecek muhtemel manalar konusunda ‘neden şöyle de anlamayalım, bu ayetin manasını böyle de düşünsek ne çıkar’ gibi sözler sarf ederek yaklaşımındaki müsamahayı ortaya koymuştur. </a:t>
            </a:r>
          </a:p>
        </p:txBody>
      </p:sp>
    </p:spTree>
    <p:extLst>
      <p:ext uri="{BB962C8B-B14F-4D97-AF65-F5344CB8AC3E}">
        <p14:creationId xmlns:p14="http://schemas.microsoft.com/office/powerpoint/2010/main" val="926207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A95CDD-107E-4927-89E9-9DB29510D5BD}"/>
              </a:ext>
            </a:extLst>
          </p:cNvPr>
          <p:cNvSpPr>
            <a:spLocks noGrp="1"/>
          </p:cNvSpPr>
          <p:nvPr>
            <p:ph idx="1"/>
          </p:nvPr>
        </p:nvSpPr>
        <p:spPr>
          <a:xfrm>
            <a:off x="460268" y="405036"/>
            <a:ext cx="11224414" cy="5965079"/>
          </a:xfrm>
        </p:spPr>
        <p:txBody>
          <a:bodyPr>
            <a:noAutofit/>
          </a:bodyPr>
          <a:lstStyle/>
          <a:p>
            <a:pPr>
              <a:lnSpc>
                <a:spcPct val="160000"/>
              </a:lnSpc>
            </a:pPr>
            <a:r>
              <a:rPr lang="tr-TR" sz="1800" dirty="0" err="1"/>
              <a:t>İtikadi</a:t>
            </a:r>
            <a:r>
              <a:rPr lang="tr-TR" sz="1800" dirty="0"/>
              <a:t> konularda taklitçilikten uzak kalmış, hatta gerektiğinde, Hanbeli mezhebinin ileri gelenlerini tenkit etmekten geri kalmamıştır, Hanbeli mezhebinin, </a:t>
            </a:r>
            <a:r>
              <a:rPr lang="tr-TR" sz="1800" dirty="0" err="1"/>
              <a:t>mücessime</a:t>
            </a:r>
            <a:r>
              <a:rPr lang="tr-TR" sz="1800" dirty="0"/>
              <a:t> mezhebi haline gelmesine sebebiyet verenlerden şikayet etmiş, </a:t>
            </a:r>
            <a:r>
              <a:rPr lang="tr-TR" sz="1800" dirty="0" err="1"/>
              <a:t>müteşabih</a:t>
            </a:r>
            <a:r>
              <a:rPr lang="tr-TR" sz="1800" dirty="0"/>
              <a:t> ayetleri </a:t>
            </a:r>
            <a:r>
              <a:rPr lang="tr-TR" sz="1800" dirty="0" err="1"/>
              <a:t>te'vile</a:t>
            </a:r>
            <a:r>
              <a:rPr lang="tr-TR" sz="1800" dirty="0"/>
              <a:t> yönelmiş ve bu noktalarda aklı ihmal etmenin doğru olamayacağını söylemiştir. Zamanındaki, Rafızilik, </a:t>
            </a:r>
            <a:r>
              <a:rPr lang="tr-TR" sz="1800" dirty="0" err="1"/>
              <a:t>Batınilik</a:t>
            </a:r>
            <a:r>
              <a:rPr lang="tr-TR" sz="1800" dirty="0"/>
              <a:t>, </a:t>
            </a:r>
            <a:r>
              <a:rPr lang="tr-TR" sz="1800" dirty="0" err="1"/>
              <a:t>Müşebbihe</a:t>
            </a:r>
            <a:r>
              <a:rPr lang="tr-TR" sz="1800" dirty="0"/>
              <a:t> ve </a:t>
            </a:r>
            <a:r>
              <a:rPr lang="tr-TR" sz="1800" dirty="0" err="1"/>
              <a:t>Mücessime</a:t>
            </a:r>
            <a:r>
              <a:rPr lang="tr-TR" sz="1800" dirty="0"/>
              <a:t> gibi sapık mezheplerin görüşlerini çürütmeye çalışmış, </a:t>
            </a:r>
            <a:r>
              <a:rPr lang="tr-TR" sz="1800" dirty="0" err="1"/>
              <a:t>va'zlarında</a:t>
            </a:r>
            <a:r>
              <a:rPr lang="tr-TR" sz="1800" dirty="0"/>
              <a:t> bu konuları işleyerek halkı </a:t>
            </a:r>
            <a:r>
              <a:rPr lang="tr-TR" sz="1800" dirty="0" err="1"/>
              <a:t>irşad</a:t>
            </a:r>
            <a:r>
              <a:rPr lang="tr-TR" sz="1800" dirty="0"/>
              <a:t> etmiş ve bu konularda eserler vermiştir.</a:t>
            </a:r>
          </a:p>
          <a:p>
            <a:pPr>
              <a:lnSpc>
                <a:spcPct val="160000"/>
              </a:lnSpc>
            </a:pPr>
            <a:r>
              <a:rPr lang="tr-TR" sz="1800" dirty="0"/>
              <a:t>Kendisi bir medrese inşa ettirmiş ve orada ders vermiştir. Bu dersin yanında 5 ayrı medresenin idaresinden de sorumlu olmuş ve bu medreselerde de ayrı ayrı derslere girmiştir.</a:t>
            </a:r>
          </a:p>
          <a:p>
            <a:pPr>
              <a:lnSpc>
                <a:spcPct val="160000"/>
              </a:lnSpc>
            </a:pPr>
            <a:r>
              <a:rPr lang="tr-TR" sz="1800" dirty="0" err="1"/>
              <a:t>İbnu’l-Cevzî</a:t>
            </a:r>
            <a:r>
              <a:rPr lang="tr-TR" sz="1800" dirty="0"/>
              <a:t>, kendi döneminde Şiîler arasında bir hastalık gibi yayılmaya başlayan sahabe-i </a:t>
            </a:r>
            <a:r>
              <a:rPr lang="tr-TR" sz="1800" dirty="0" err="1"/>
              <a:t>kirâma</a:t>
            </a:r>
            <a:r>
              <a:rPr lang="tr-TR" sz="1800" dirty="0"/>
              <a:t> hakaret etme basiretsizliğinde bulunanlarla mücadele etmiş, vaazlarında insanlara bunu yapmaktan kaçınmalarını </a:t>
            </a:r>
            <a:r>
              <a:rPr lang="tr-TR" sz="1800" dirty="0" err="1"/>
              <a:t>tenbih</a:t>
            </a:r>
            <a:r>
              <a:rPr lang="tr-TR" sz="1800" dirty="0"/>
              <a:t> etmiştir. Mücadelesini sadece sözlü olarak yürütmekle yetinmeyen müellif, </a:t>
            </a:r>
            <a:r>
              <a:rPr lang="tr-TR" sz="1800" i="1" dirty="0" err="1"/>
              <a:t>Minhâcu’l-İsâbe</a:t>
            </a:r>
            <a:r>
              <a:rPr lang="tr-TR" sz="1800" i="1" dirty="0"/>
              <a:t> fî </a:t>
            </a:r>
            <a:r>
              <a:rPr lang="tr-TR" sz="1800" i="1" dirty="0" err="1"/>
              <a:t>Mehabbeti’s-Sahâbe</a:t>
            </a:r>
            <a:r>
              <a:rPr lang="tr-TR" sz="1800" i="1" dirty="0"/>
              <a:t> </a:t>
            </a:r>
            <a:r>
              <a:rPr lang="tr-TR" sz="1800" dirty="0"/>
              <a:t>isimli eseri yazarak insanlara sahabe-i </a:t>
            </a:r>
            <a:r>
              <a:rPr lang="tr-TR" sz="1800" dirty="0" err="1"/>
              <a:t>kirâmın</a:t>
            </a:r>
            <a:r>
              <a:rPr lang="tr-TR" sz="1800" dirty="0"/>
              <a:t> faziletlerini, haklarında inen ayetleri, </a:t>
            </a:r>
            <a:r>
              <a:rPr lang="tr-TR" sz="1800" dirty="0" err="1"/>
              <a:t>Rasulullah</a:t>
            </a:r>
            <a:r>
              <a:rPr lang="tr-TR" sz="1800" dirty="0"/>
              <a:t> (sav)’in onları öven hadislerini hatırlatmak suretiyle yapılan hakaretlerin önüne geçmeye çalışmıştır. </a:t>
            </a:r>
          </a:p>
        </p:txBody>
      </p:sp>
    </p:spTree>
    <p:extLst>
      <p:ext uri="{BB962C8B-B14F-4D97-AF65-F5344CB8AC3E}">
        <p14:creationId xmlns:p14="http://schemas.microsoft.com/office/powerpoint/2010/main" val="1346044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CC8F0DD-0489-46D1-8D0D-45C33D0788AF}"/>
              </a:ext>
            </a:extLst>
          </p:cNvPr>
          <p:cNvSpPr>
            <a:spLocks noGrp="1"/>
          </p:cNvSpPr>
          <p:nvPr>
            <p:ph idx="1"/>
          </p:nvPr>
        </p:nvSpPr>
        <p:spPr>
          <a:xfrm>
            <a:off x="312984" y="331393"/>
            <a:ext cx="11586490" cy="6143050"/>
          </a:xfrm>
        </p:spPr>
        <p:txBody>
          <a:bodyPr>
            <a:normAutofit fontScale="92500"/>
          </a:bodyPr>
          <a:lstStyle/>
          <a:p>
            <a:pPr>
              <a:lnSpc>
                <a:spcPct val="150000"/>
              </a:lnSpc>
            </a:pPr>
            <a:r>
              <a:rPr lang="tr-TR" sz="2400" dirty="0"/>
              <a:t>Devlet ricaliyle pek içli dışlı olmamış, zaruret hâsıl olduğunda onlara doğruyu söylemekten çekinmemiştir. Örneğin Abbasi halifesi </a:t>
            </a:r>
            <a:r>
              <a:rPr lang="tr-TR" sz="2400" dirty="0" err="1"/>
              <a:t>Müstedî</a:t>
            </a:r>
            <a:r>
              <a:rPr lang="tr-TR" sz="2400" dirty="0"/>
              <a:t> </a:t>
            </a:r>
            <a:r>
              <a:rPr lang="tr-TR" sz="2400" dirty="0" err="1"/>
              <a:t>billah’a</a:t>
            </a:r>
            <a:r>
              <a:rPr lang="tr-TR" sz="2400" dirty="0"/>
              <a:t> nasihatte bulunmuş ve şöyle demiştir:</a:t>
            </a:r>
            <a:endParaRPr lang="tr-TR" dirty="0"/>
          </a:p>
          <a:p>
            <a:pPr lvl="1">
              <a:lnSpc>
                <a:spcPct val="150000"/>
              </a:lnSpc>
            </a:pPr>
            <a:r>
              <a:rPr lang="tr-TR" dirty="0"/>
              <a:t>Ey Müminlerin emiri! Ben her şeyi konuşacak olsam senden, susacak olursam da sana gelecek zarardan korkarım. Seni sevdiğimden ve sana gelecek zararları bildiğimden ikincisini tercih ediyor ve sana zarar gelmemesini diliyorum.</a:t>
            </a:r>
          </a:p>
          <a:p>
            <a:pPr>
              <a:lnSpc>
                <a:spcPct val="150000"/>
              </a:lnSpc>
            </a:pPr>
            <a:r>
              <a:rPr lang="tr-TR" dirty="0"/>
              <a:t>Ömrünün son döneminde </a:t>
            </a:r>
            <a:r>
              <a:rPr lang="tr-TR" dirty="0" err="1"/>
              <a:t>Abdulvehhab</a:t>
            </a:r>
            <a:r>
              <a:rPr lang="tr-TR" dirty="0"/>
              <a:t> el-Hanbelî adlı bir şahsın zimmetine mal geçirdiği şeklindeki iftirasından dolayı zamanın veziri </a:t>
            </a:r>
            <a:r>
              <a:rPr lang="tr-TR" dirty="0" err="1"/>
              <a:t>İbnu’l-Kassâb</a:t>
            </a:r>
            <a:r>
              <a:rPr lang="tr-TR" dirty="0"/>
              <a:t> tarafından hapse atılmış, hayatının son beş yılını </a:t>
            </a:r>
            <a:r>
              <a:rPr lang="tr-TR" dirty="0" err="1"/>
              <a:t>Vâsıt’da</a:t>
            </a:r>
            <a:r>
              <a:rPr lang="tr-TR" dirty="0"/>
              <a:t> ev hapsinde geçirmiştir. Bu süreçte bazı kitaplarının yakıldığı ifade edilmektedir. Kaynaklarda hapse atılmasında rol oynayan vezir </a:t>
            </a:r>
            <a:r>
              <a:rPr lang="tr-TR" dirty="0" err="1"/>
              <a:t>İbnu’l-Kassâb’ın</a:t>
            </a:r>
            <a:r>
              <a:rPr lang="tr-TR" dirty="0"/>
              <a:t> Şiî olduğu bildirilmekte ve </a:t>
            </a:r>
            <a:r>
              <a:rPr lang="tr-TR" dirty="0" err="1"/>
              <a:t>İbnu’l-Cevzî’nin</a:t>
            </a:r>
            <a:r>
              <a:rPr lang="tr-TR" dirty="0"/>
              <a:t> Hz. Ebu Bekir’in soyundan gelmesi nedeniyle vezirin kendisine husumet beslediği ifade edilmektedir. </a:t>
            </a:r>
            <a:r>
              <a:rPr lang="tr-TR" dirty="0" err="1"/>
              <a:t>İbnu’l-Cevzî</a:t>
            </a:r>
            <a:r>
              <a:rPr lang="tr-TR" dirty="0"/>
              <a:t> bu ev hapsinin sona ermesinden sonra çok fazla yaşamamış ve 597 yılı Ramazan’ının 12. günü 86 yaşında vefat etmiştir. </a:t>
            </a:r>
            <a:r>
              <a:rPr lang="tr-TR" dirty="0" err="1"/>
              <a:t>Babü</a:t>
            </a:r>
            <a:r>
              <a:rPr lang="tr-TR" dirty="0"/>
              <a:t> </a:t>
            </a:r>
            <a:r>
              <a:rPr lang="tr-TR" dirty="0" err="1"/>
              <a:t>Harb</a:t>
            </a:r>
            <a:r>
              <a:rPr lang="tr-TR" dirty="0"/>
              <a:t> Kabristanı’nda bulunan </a:t>
            </a:r>
            <a:r>
              <a:rPr lang="tr-TR" dirty="0" err="1"/>
              <a:t>Ahmed</a:t>
            </a:r>
            <a:r>
              <a:rPr lang="tr-TR" dirty="0"/>
              <a:t> b. </a:t>
            </a:r>
            <a:r>
              <a:rPr lang="tr-TR" dirty="0" err="1"/>
              <a:t>Hanbel'in</a:t>
            </a:r>
            <a:r>
              <a:rPr lang="tr-TR" dirty="0"/>
              <a:t> mezarının yanına defnedilmiştir.</a:t>
            </a:r>
          </a:p>
          <a:p>
            <a:endParaRPr lang="tr-TR" dirty="0"/>
          </a:p>
        </p:txBody>
      </p:sp>
    </p:spTree>
    <p:extLst>
      <p:ext uri="{BB962C8B-B14F-4D97-AF65-F5344CB8AC3E}">
        <p14:creationId xmlns:p14="http://schemas.microsoft.com/office/powerpoint/2010/main" val="239308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62AB4E7-8CE4-46AA-902E-C984F08A207D}"/>
              </a:ext>
            </a:extLst>
          </p:cNvPr>
          <p:cNvSpPr>
            <a:spLocks noGrp="1"/>
          </p:cNvSpPr>
          <p:nvPr>
            <p:ph idx="1"/>
          </p:nvPr>
        </p:nvSpPr>
        <p:spPr>
          <a:xfrm>
            <a:off x="445168" y="433137"/>
            <a:ext cx="11231479" cy="6045868"/>
          </a:xfrm>
        </p:spPr>
        <p:txBody>
          <a:bodyPr>
            <a:normAutofit fontScale="92500"/>
          </a:bodyPr>
          <a:lstStyle/>
          <a:p>
            <a:r>
              <a:rPr lang="tr-TR" dirty="0"/>
              <a:t>Tasavvufa karşı ciddi eleştirileri vardır:</a:t>
            </a:r>
          </a:p>
          <a:p>
            <a:r>
              <a:rPr lang="tr-TR" dirty="0"/>
              <a:t>Tasavvuf kavramı çok sonra ortaya çıktığı halde tasavvuf mensuplarının Hz. </a:t>
            </a:r>
            <a:r>
              <a:rPr lang="tr-TR" dirty="0" err="1"/>
              <a:t>Ebû</a:t>
            </a:r>
            <a:r>
              <a:rPr lang="tr-TR" dirty="0"/>
              <a:t> Bekir, Ömer, Osman, Ali ve diğer ileri gelen </a:t>
            </a:r>
            <a:r>
              <a:rPr lang="tr-TR" dirty="0" err="1"/>
              <a:t>sahâbîleri</a:t>
            </a:r>
            <a:r>
              <a:rPr lang="tr-TR" dirty="0"/>
              <a:t> </a:t>
            </a:r>
            <a:r>
              <a:rPr lang="tr-TR" dirty="0" err="1"/>
              <a:t>sûfiyye</a:t>
            </a:r>
            <a:r>
              <a:rPr lang="tr-TR" dirty="0"/>
              <a:t> içinde göstermeleri, </a:t>
            </a:r>
          </a:p>
          <a:p>
            <a:r>
              <a:rPr lang="tr-TR" dirty="0" err="1"/>
              <a:t>Sûfîlerin</a:t>
            </a:r>
            <a:r>
              <a:rPr lang="tr-TR" dirty="0"/>
              <a:t> bütün davranışlarını doğru kabul edip onları nasların ve Hz. Peygamber’in önüne geçirmeleri, </a:t>
            </a:r>
          </a:p>
          <a:p>
            <a:r>
              <a:rPr lang="tr-TR" dirty="0"/>
              <a:t>nefis terbiyesi için insanın kendisine eziyet etmesini tavsiye etmeleri, </a:t>
            </a:r>
          </a:p>
          <a:p>
            <a:r>
              <a:rPr lang="tr-TR" dirty="0"/>
              <a:t>zaruret miktarı dışında mal biriktirmeyi ve rızık endişesiyle çalışmayı tevekküle aykırı görmeleri, </a:t>
            </a:r>
          </a:p>
          <a:p>
            <a:r>
              <a:rPr lang="tr-TR" dirty="0"/>
              <a:t>benimsedikleri hayat tarzıyla ruhbanlığa benzer bir yol takip etmeleri, </a:t>
            </a:r>
          </a:p>
          <a:p>
            <a:r>
              <a:rPr lang="tr-TR" dirty="0"/>
              <a:t>naslarda yer almadığı halde “Allah sevgisi” yerine “Allah aşkı” kavramını icat etmeleri </a:t>
            </a:r>
          </a:p>
          <a:p>
            <a:r>
              <a:rPr lang="tr-TR" dirty="0"/>
              <a:t>Kur’an’ı tefsir ederken ilmî dayanağı bulunmayan </a:t>
            </a:r>
            <a:r>
              <a:rPr lang="tr-TR" dirty="0" err="1"/>
              <a:t>işârî</a:t>
            </a:r>
            <a:r>
              <a:rPr lang="tr-TR" dirty="0"/>
              <a:t> yönteme başvurmaları</a:t>
            </a:r>
          </a:p>
          <a:p>
            <a:pPr marL="45720" indent="0">
              <a:buNone/>
            </a:pPr>
            <a:r>
              <a:rPr lang="tr-TR" dirty="0"/>
              <a:t> </a:t>
            </a:r>
            <a:r>
              <a:rPr lang="tr-TR" dirty="0" err="1"/>
              <a:t>İbnü’l-Cevzî’nin</a:t>
            </a:r>
            <a:r>
              <a:rPr lang="tr-TR" dirty="0"/>
              <a:t> eserlerinde </a:t>
            </a:r>
            <a:r>
              <a:rPr lang="tr-TR" dirty="0" err="1"/>
              <a:t>sûfîlere</a:t>
            </a:r>
            <a:r>
              <a:rPr lang="tr-TR" dirty="0"/>
              <a:t> yönelttiği eleştirilerden bazılarıdır.</a:t>
            </a:r>
          </a:p>
          <a:p>
            <a:r>
              <a:rPr lang="tr-TR" dirty="0"/>
              <a:t>Kelamcıları da eleştirmekten geri durmayan </a:t>
            </a:r>
            <a:r>
              <a:rPr lang="tr-TR" dirty="0" err="1"/>
              <a:t>İbnu’l-Cevzî</a:t>
            </a:r>
            <a:r>
              <a:rPr lang="tr-TR" dirty="0"/>
              <a:t>, kelamcıların </a:t>
            </a:r>
            <a:r>
              <a:rPr lang="tr-TR" dirty="0" err="1"/>
              <a:t>haberî</a:t>
            </a:r>
            <a:r>
              <a:rPr lang="tr-TR" dirty="0"/>
              <a:t> sıfatları </a:t>
            </a:r>
            <a:r>
              <a:rPr lang="tr-TR" dirty="0" err="1"/>
              <a:t>te’vile</a:t>
            </a:r>
            <a:r>
              <a:rPr lang="tr-TR" dirty="0"/>
              <a:t> tâbi tutmasını halk için zararlı ve peygamberlerin yöntemine aykırı bulmuştur. Naslarda yer alan </a:t>
            </a:r>
            <a:r>
              <a:rPr lang="tr-TR" dirty="0" err="1"/>
              <a:t>vech</a:t>
            </a:r>
            <a:r>
              <a:rPr lang="tr-TR" dirty="0"/>
              <a:t>, yed, </a:t>
            </a:r>
            <a:r>
              <a:rPr lang="tr-TR" dirty="0" err="1"/>
              <a:t>istivâ</a:t>
            </a:r>
            <a:r>
              <a:rPr lang="tr-TR" dirty="0"/>
              <a:t>, </a:t>
            </a:r>
            <a:r>
              <a:rPr lang="tr-TR" dirty="0" err="1"/>
              <a:t>nüzûl</a:t>
            </a:r>
            <a:r>
              <a:rPr lang="tr-TR" dirty="0"/>
              <a:t>, ruh vb. kavramların mecazi anlamlar taşıyabileceklerini kabul eder ancak bu yorumların âlimler için  uygun olduğunu halk için uygun olmadığını düşünmektedir. Kelamcıların cevher, araz, cüz’ lâ-</a:t>
            </a:r>
            <a:r>
              <a:rPr lang="tr-TR" dirty="0" err="1"/>
              <a:t>yetecezzâ</a:t>
            </a:r>
            <a:r>
              <a:rPr lang="tr-TR" dirty="0"/>
              <a:t> gibi gereksiz tartışmalara girişmelerini de eleştirmiştir.</a:t>
            </a:r>
          </a:p>
        </p:txBody>
      </p:sp>
    </p:spTree>
    <p:extLst>
      <p:ext uri="{BB962C8B-B14F-4D97-AF65-F5344CB8AC3E}">
        <p14:creationId xmlns:p14="http://schemas.microsoft.com/office/powerpoint/2010/main" val="995242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A237CD8-79A6-4EFD-838A-CBF03F6BBA89}"/>
              </a:ext>
            </a:extLst>
          </p:cNvPr>
          <p:cNvSpPr>
            <a:spLocks noGrp="1"/>
          </p:cNvSpPr>
          <p:nvPr>
            <p:ph idx="1"/>
          </p:nvPr>
        </p:nvSpPr>
        <p:spPr>
          <a:xfrm>
            <a:off x="509364" y="447995"/>
            <a:ext cx="11230550" cy="6124639"/>
          </a:xfrm>
        </p:spPr>
        <p:txBody>
          <a:bodyPr>
            <a:normAutofit fontScale="85000" lnSpcReduction="10000"/>
          </a:bodyPr>
          <a:lstStyle/>
          <a:p>
            <a:pPr>
              <a:lnSpc>
                <a:spcPct val="150000"/>
              </a:lnSpc>
            </a:pPr>
            <a:r>
              <a:rPr lang="tr-TR" dirty="0" err="1"/>
              <a:t>Vasiyyeti</a:t>
            </a:r>
            <a:r>
              <a:rPr lang="tr-TR" dirty="0"/>
              <a:t>;</a:t>
            </a:r>
          </a:p>
          <a:p>
            <a:pPr>
              <a:lnSpc>
                <a:spcPct val="150000"/>
              </a:lnSpc>
            </a:pPr>
            <a:r>
              <a:rPr lang="tr-TR" dirty="0" err="1"/>
              <a:t>İbnu’l-Cevzî</a:t>
            </a:r>
            <a:r>
              <a:rPr lang="tr-TR" dirty="0"/>
              <a:t> hayattayken Hz. Peygamber’in hadislerini yazarken kullandığı kalem artıklarını toplamış, büyük bir yığın yapmıştır. Öldükten sonra kendisini yıkarken kullanılacak suyun ısıtılması için bu kalem artıklarının yakılmasını istemiştir. Vasiyetinin yerine getirildiği, hatta kalem artıklarının arttığı ifade edilmiştir.</a:t>
            </a:r>
          </a:p>
          <a:p>
            <a:pPr>
              <a:lnSpc>
                <a:spcPct val="150000"/>
              </a:lnSpc>
            </a:pPr>
            <a:r>
              <a:rPr lang="tr-TR" dirty="0"/>
              <a:t>Mezar taşına ise şu ifadelerin yazılmasını vasiyet etmiştir:</a:t>
            </a:r>
          </a:p>
          <a:p>
            <a:pPr lvl="1">
              <a:lnSpc>
                <a:spcPct val="150000"/>
              </a:lnSpc>
            </a:pPr>
            <a:r>
              <a:rPr lang="tr-TR" dirty="0"/>
              <a:t>Ey günahı çok olana karşı affı bol olan Allah’ım,</a:t>
            </a:r>
          </a:p>
          <a:p>
            <a:pPr lvl="1">
              <a:lnSpc>
                <a:spcPct val="150000"/>
              </a:lnSpc>
            </a:pPr>
            <a:r>
              <a:rPr lang="tr-TR" dirty="0"/>
              <a:t>Günahkar, işlediği suçlardan bağışlanmak için sana geldi,</a:t>
            </a:r>
          </a:p>
          <a:p>
            <a:pPr lvl="1">
              <a:lnSpc>
                <a:spcPct val="150000"/>
              </a:lnSpc>
            </a:pPr>
            <a:r>
              <a:rPr lang="tr-TR" dirty="0"/>
              <a:t>Ben bir misafirim, misafire ancak ikram yaraşır).</a:t>
            </a:r>
          </a:p>
          <a:p>
            <a:pPr>
              <a:lnSpc>
                <a:spcPct val="170000"/>
              </a:lnSpc>
            </a:pPr>
            <a:r>
              <a:rPr lang="tr-TR" dirty="0"/>
              <a:t>Oğlu </a:t>
            </a:r>
            <a:r>
              <a:rPr lang="tr-TR" dirty="0" err="1"/>
              <a:t>Ebû</a:t>
            </a:r>
            <a:r>
              <a:rPr lang="tr-TR" dirty="0"/>
              <a:t> Muhammed </a:t>
            </a:r>
            <a:r>
              <a:rPr lang="tr-TR" dirty="0" err="1"/>
              <a:t>Muhyiddin</a:t>
            </a:r>
            <a:r>
              <a:rPr lang="tr-TR" dirty="0"/>
              <a:t> </a:t>
            </a:r>
            <a:r>
              <a:rPr lang="tr-TR" dirty="0" err="1"/>
              <a:t>Yûsuf</a:t>
            </a:r>
            <a:r>
              <a:rPr lang="tr-TR" dirty="0"/>
              <a:t>, (</a:t>
            </a:r>
            <a:r>
              <a:rPr lang="tr-TR" dirty="0" err="1"/>
              <a:t>Dımeşk</a:t>
            </a:r>
            <a:r>
              <a:rPr lang="tr-TR" dirty="0"/>
              <a:t>) torunu </a:t>
            </a:r>
            <a:r>
              <a:rPr lang="tr-TR" dirty="0" err="1"/>
              <a:t>Ebû</a:t>
            </a:r>
            <a:r>
              <a:rPr lang="tr-TR" dirty="0"/>
              <a:t> Muzaffer </a:t>
            </a:r>
            <a:r>
              <a:rPr lang="tr-TR" dirty="0" err="1"/>
              <a:t>Sıbtu</a:t>
            </a:r>
            <a:r>
              <a:rPr lang="tr-TR" dirty="0"/>
              <a:t> </a:t>
            </a:r>
            <a:r>
              <a:rPr lang="tr-TR" dirty="0" err="1"/>
              <a:t>İbni’l-Cevzî</a:t>
            </a:r>
            <a:r>
              <a:rPr lang="tr-TR" dirty="0"/>
              <a:t>, </a:t>
            </a:r>
            <a:r>
              <a:rPr lang="tr-TR" dirty="0" err="1"/>
              <a:t>İbnü'n-Neccar</a:t>
            </a:r>
            <a:r>
              <a:rPr lang="tr-TR" dirty="0"/>
              <a:t> el-Bağdadî, </a:t>
            </a:r>
            <a:r>
              <a:rPr lang="tr-TR" dirty="0" err="1"/>
              <a:t>İbn</a:t>
            </a:r>
            <a:r>
              <a:rPr lang="tr-TR" dirty="0"/>
              <a:t> </a:t>
            </a:r>
            <a:r>
              <a:rPr lang="tr-TR" dirty="0" err="1"/>
              <a:t>Kudâme</a:t>
            </a:r>
            <a:r>
              <a:rPr lang="tr-TR" dirty="0"/>
              <a:t> kendisinden ilim alan âlimlerdendir.</a:t>
            </a:r>
          </a:p>
          <a:p>
            <a:pPr>
              <a:lnSpc>
                <a:spcPct val="150000"/>
              </a:lnSpc>
            </a:pPr>
            <a:r>
              <a:rPr lang="tr-TR" dirty="0"/>
              <a:t>Cerrahoğlu’nun ifadelerine göre </a:t>
            </a:r>
            <a:r>
              <a:rPr lang="tr-TR" dirty="0" err="1"/>
              <a:t>İbnu’l-Cevzî’nin</a:t>
            </a:r>
            <a:r>
              <a:rPr lang="tr-TR" dirty="0"/>
              <a:t> 300’den fazla eser kaleme aldığı ifade edilmiştir. Bunların 45 kadarı ancak basılmıştır. </a:t>
            </a:r>
          </a:p>
        </p:txBody>
      </p:sp>
    </p:spTree>
    <p:extLst>
      <p:ext uri="{BB962C8B-B14F-4D97-AF65-F5344CB8AC3E}">
        <p14:creationId xmlns:p14="http://schemas.microsoft.com/office/powerpoint/2010/main" val="213554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4D6D0E9-90EC-47CC-8189-A085EE23E08C}"/>
              </a:ext>
            </a:extLst>
          </p:cNvPr>
          <p:cNvSpPr>
            <a:spLocks noGrp="1"/>
          </p:cNvSpPr>
          <p:nvPr>
            <p:ph idx="1"/>
          </p:nvPr>
        </p:nvSpPr>
        <p:spPr>
          <a:xfrm>
            <a:off x="380490" y="564596"/>
            <a:ext cx="11371698" cy="5817794"/>
          </a:xfrm>
        </p:spPr>
        <p:txBody>
          <a:bodyPr>
            <a:normAutofit/>
          </a:bodyPr>
          <a:lstStyle/>
          <a:p>
            <a:r>
              <a:rPr lang="tr-TR" dirty="0"/>
              <a:t>Bunlardan 3’ü tefsire dairdir:</a:t>
            </a:r>
          </a:p>
          <a:p>
            <a:pPr lvl="1"/>
            <a:r>
              <a:rPr lang="tr-TR" dirty="0"/>
              <a:t>el-</a:t>
            </a:r>
            <a:r>
              <a:rPr lang="tr-TR" dirty="0" err="1"/>
              <a:t>Muğnî</a:t>
            </a:r>
            <a:r>
              <a:rPr lang="tr-TR" dirty="0"/>
              <a:t> fî </a:t>
            </a:r>
            <a:r>
              <a:rPr lang="tr-TR" dirty="0" err="1"/>
              <a:t>Tefsîri’l-Kur’ân</a:t>
            </a:r>
            <a:endParaRPr lang="tr-TR" dirty="0"/>
          </a:p>
          <a:p>
            <a:pPr lvl="1"/>
            <a:r>
              <a:rPr lang="tr-TR" dirty="0" err="1"/>
              <a:t>Zâdu’l-Mesîr</a:t>
            </a:r>
            <a:r>
              <a:rPr lang="tr-TR" dirty="0"/>
              <a:t> fî </a:t>
            </a:r>
            <a:r>
              <a:rPr lang="tr-TR" dirty="0" err="1"/>
              <a:t>İlmi’t-Tefsîr</a:t>
            </a:r>
            <a:endParaRPr lang="tr-TR" dirty="0"/>
          </a:p>
          <a:p>
            <a:pPr lvl="1"/>
            <a:r>
              <a:rPr lang="tr-TR" dirty="0" err="1"/>
              <a:t>Teysîru’l-Beyân</a:t>
            </a:r>
            <a:r>
              <a:rPr lang="tr-TR" dirty="0"/>
              <a:t> fî </a:t>
            </a:r>
            <a:r>
              <a:rPr lang="tr-TR" dirty="0" err="1"/>
              <a:t>Tefsîri’l-Kur’ân</a:t>
            </a:r>
            <a:endParaRPr lang="tr-TR" dirty="0"/>
          </a:p>
          <a:p>
            <a:r>
              <a:rPr lang="tr-TR" dirty="0" err="1"/>
              <a:t>İbnu’l-Cevzî</a:t>
            </a:r>
            <a:r>
              <a:rPr lang="tr-TR" dirty="0"/>
              <a:t> </a:t>
            </a:r>
            <a:r>
              <a:rPr lang="tr-TR" i="1" dirty="0" err="1"/>
              <a:t>Zâdu’l-Mesîr</a:t>
            </a:r>
            <a:r>
              <a:rPr lang="tr-TR" dirty="0" err="1"/>
              <a:t>’i</a:t>
            </a:r>
            <a:r>
              <a:rPr lang="tr-TR" dirty="0"/>
              <a:t> yazış gayesi hakkında eserin mukaddimesinde şu ifadeleri kullanmıştır:</a:t>
            </a:r>
          </a:p>
          <a:p>
            <a:pPr lvl="1"/>
            <a:r>
              <a:rPr lang="tr-TR" dirty="0"/>
              <a:t>"Ben bütün tefsir </a:t>
            </a:r>
            <a:r>
              <a:rPr lang="tr-TR" dirty="0" err="1"/>
              <a:t>kitablarına</a:t>
            </a:r>
            <a:r>
              <a:rPr lang="tr-TR" dirty="0"/>
              <a:t> nazar ettim. Onları, ya okuyucuyu ye’se düşürecek kadar büyük veya her isteyenin istifade edemeyeceği kadar küçük buldum. Onların orta halli olanları da tertipsiz olmaları bakımından kendilerinden çok az istifade edilebilmekteydi. Çok </a:t>
            </a:r>
            <a:r>
              <a:rPr lang="tr-TR" dirty="0" err="1"/>
              <a:t>kerre</a:t>
            </a:r>
            <a:r>
              <a:rPr lang="tr-TR" dirty="0"/>
              <a:t> orada </a:t>
            </a:r>
            <a:r>
              <a:rPr lang="tr-TR" dirty="0" err="1"/>
              <a:t>müşkiller</a:t>
            </a:r>
            <a:r>
              <a:rPr lang="tr-TR" dirty="0"/>
              <a:t> ihmal edilmiş, </a:t>
            </a:r>
            <a:r>
              <a:rPr lang="tr-TR" dirty="0" err="1"/>
              <a:t>garib</a:t>
            </a:r>
            <a:r>
              <a:rPr lang="tr-TR" dirty="0"/>
              <a:t> olanlar şerh edileceği yerde, </a:t>
            </a:r>
            <a:r>
              <a:rPr lang="tr-TR" dirty="0" err="1"/>
              <a:t>garib</a:t>
            </a:r>
            <a:r>
              <a:rPr lang="tr-TR" dirty="0"/>
              <a:t> olmayanlar şerh edilmiştir. Ey okuyucu! İşte sana kolay, muhtasar ve pek çok ilimleri ihtiva eden, lafızlarının ihtisarı bakımından en son noktaya ulaşan </a:t>
            </a:r>
            <a:r>
              <a:rPr lang="tr-TR" dirty="0" err="1"/>
              <a:t>Zâdu’l-Mesîr</a:t>
            </a:r>
            <a:r>
              <a:rPr lang="tr-TR" dirty="0"/>
              <a:t> fî </a:t>
            </a:r>
            <a:r>
              <a:rPr lang="tr-TR" dirty="0" err="1"/>
              <a:t>İlmi’t-Tefsîr</a:t>
            </a:r>
            <a:r>
              <a:rPr lang="tr-TR" dirty="0"/>
              <a:t> adını verdiğim bir tefsir ortaya koydum. Allah seni onu öğrenmeye muvaffak kılsın.</a:t>
            </a:r>
          </a:p>
          <a:p>
            <a:r>
              <a:rPr lang="tr-TR" dirty="0" err="1"/>
              <a:t>İbnu’l-Cevzî</a:t>
            </a:r>
            <a:r>
              <a:rPr lang="tr-TR" dirty="0"/>
              <a:t> eserinde </a:t>
            </a:r>
            <a:r>
              <a:rPr lang="tr-TR" dirty="0" err="1"/>
              <a:t>meani</a:t>
            </a:r>
            <a:r>
              <a:rPr lang="tr-TR" dirty="0"/>
              <a:t> ve beyan ilimlerine itina göstermiş, bu iki ilim olmaksızın Kur'an’ın hakkıyla tefsir edilemeyeceğini zikretmiştir. Bu iki özelliğe, daha ziyade el-Bakara suresinin tefsirinde durmuş, en güzel örnekleri orada vermiştir. Bu tefsirde problemli bir çok hususa soru cevap tarzıyla cevaplar verilmiştir.</a:t>
            </a:r>
          </a:p>
        </p:txBody>
      </p:sp>
    </p:spTree>
    <p:extLst>
      <p:ext uri="{BB962C8B-B14F-4D97-AF65-F5344CB8AC3E}">
        <p14:creationId xmlns:p14="http://schemas.microsoft.com/office/powerpoint/2010/main" val="1902758445"/>
      </p:ext>
    </p:extLst>
  </p:cSld>
  <p:clrMapOvr>
    <a:masterClrMapping/>
  </p:clrMapOvr>
</p:sld>
</file>

<file path=ppt/theme/theme1.xml><?xml version="1.0" encoding="utf-8"?>
<a:theme xmlns:a="http://schemas.openxmlformats.org/drawingml/2006/main" name="Temel">
  <a:themeElements>
    <a:clrScheme name="Temel">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Tem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mel">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Temel</Template>
  <TotalTime>588</TotalTime>
  <Words>1707</Words>
  <Application>Microsoft Office PowerPoint</Application>
  <PresentationFormat>Geniş ekran</PresentationFormat>
  <Paragraphs>91</Paragraphs>
  <Slides>13</Slides>
  <Notes>0</Notes>
  <HiddenSlides>0</HiddenSlides>
  <MMClips>0</MMClips>
  <ScaleCrop>false</ScaleCrop>
  <HeadingPairs>
    <vt:vector size="6" baseType="variant">
      <vt:variant>
        <vt:lpstr>Kullanılan Yazı Tipleri</vt:lpstr>
      </vt:variant>
      <vt:variant>
        <vt:i4>1</vt:i4>
      </vt:variant>
      <vt:variant>
        <vt:lpstr>Tema</vt:lpstr>
      </vt:variant>
      <vt:variant>
        <vt:i4>1</vt:i4>
      </vt:variant>
      <vt:variant>
        <vt:lpstr>Slayt Başlıkları</vt:lpstr>
      </vt:variant>
      <vt:variant>
        <vt:i4>13</vt:i4>
      </vt:variant>
    </vt:vector>
  </HeadingPairs>
  <TitlesOfParts>
    <vt:vector size="15" baseType="lpstr">
      <vt:lpstr>Corbel</vt:lpstr>
      <vt:lpstr>Temel</vt:lpstr>
      <vt:lpstr>EBÛ’L-FEREC İBNU’L-CEVZÎ</vt:lpstr>
      <vt:lpstr>İBNU’L-CEVZÎ</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İBNU’L-CEVZÎ</dc:title>
  <dc:creator>dicas</dc:creator>
  <cp:lastModifiedBy>Muhammet Sacit Kurt</cp:lastModifiedBy>
  <cp:revision>27</cp:revision>
  <dcterms:created xsi:type="dcterms:W3CDTF">2019-11-06T21:51:21Z</dcterms:created>
  <dcterms:modified xsi:type="dcterms:W3CDTF">2020-02-04T10:31:14Z</dcterms:modified>
</cp:coreProperties>
</file>